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98B84C5-DE2A-7787-9704-B3CBC890ECD8}" name="Sebastian Pokuciński" initials="SP" userId="07252b09e3988ab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72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38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0f44e579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0f44e579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409e0a0e2a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409e0a0e2a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409e0a0e2a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409e0a0e2a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409e0a0e2a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409e0a0e2a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0f44e579e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40f44e579e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40f44e579e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40f44e579e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40f44e579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40f44e579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409e0a0e2a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409e0a0e2a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09e0a0e2a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409e0a0e2a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409e0a0e2a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409e0a0e2a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09e0a0e2a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09e0a0e2a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0f44e57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40f44e57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40f44e579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40f44e579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0f44e579e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40f44e579e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40f44e579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40f44e579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0f44e579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40f44e579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800" dirty="0">
                <a:effectLst/>
                <a:latin typeface="Segoe UI" panose="020B0502040204020203" pitchFamily="34" charset="0"/>
              </a:rPr>
              <a:t>https://towardsdatascience.com/a-comprehensive-guide-to-convolutional-neural-networks-the-eli5-way-3bd2b1164a53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pl-pl/cloud/learn/neural-networks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mitsmr.pl/b/co-to-jest-deepfake/PqAu1X2m1#:~:text=Samo%20s%C5%82owo%20deepfake%20pochodzi%20od,technik%20z%20zakresu%20sztucznej%20inteligencji" TargetMode="External"/><Relationship Id="rId4" Type="http://schemas.openxmlformats.org/officeDocument/2006/relationships/hyperlink" Target="https://arxiv.org/pdf/1511.08458.pdf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ytorch.org/tutorials/advanced/neural_style_tutorial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pl-pl/cloud/learn/neural-network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rxiv.org/pdf/1511.08458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Stylu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Studenckie Koło Naukowe Data Science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Warstwa poolingu</a:t>
            </a:r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“Celem poolingu jest stopniowe redukowanie rozmiarów danych i dalsza redukcja liczby parametrów i złożoności obliczeniowej modelu.” [2]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Najpopularniejsze metody poolingu to </a:t>
            </a:r>
            <a:r>
              <a:rPr lang="en" sz="1400" b="1"/>
              <a:t>max pooling </a:t>
            </a:r>
            <a:r>
              <a:rPr lang="en" sz="1400"/>
              <a:t>oraz </a:t>
            </a:r>
            <a:r>
              <a:rPr lang="en" sz="1400" b="1"/>
              <a:t>average pooling.</a:t>
            </a: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/>
              <a:t>Max pooling:</a:t>
            </a: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/>
              <a:t>Average pooling:</a:t>
            </a:r>
            <a:endParaRPr sz="1400" b="1"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575" y="2524213"/>
            <a:ext cx="1133475" cy="75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/>
          <p:nvPr/>
        </p:nvSpPr>
        <p:spPr>
          <a:xfrm>
            <a:off x="3071300" y="2699275"/>
            <a:ext cx="3700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*Wybieramy element o maksymalnej wartości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0" name="Google Shape;17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80001" y="3409901"/>
            <a:ext cx="1214975" cy="80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3404325" y="3633750"/>
            <a:ext cx="4721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Wyliczamy średnią wartość: (</a:t>
            </a:r>
            <a:r>
              <a:rPr lang="en" sz="1100" b="1">
                <a:latin typeface="Roboto"/>
                <a:ea typeface="Roboto"/>
                <a:cs typeface="Roboto"/>
                <a:sym typeface="Roboto"/>
              </a:rPr>
              <a:t>- 20 - 22 - 25 - 29) / 4 = - 24</a:t>
            </a:r>
            <a:endParaRPr sz="1100"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Podstawowe zasady działania</a:t>
            </a:r>
            <a:endParaRPr dirty="0"/>
          </a:p>
        </p:txBody>
      </p:sp>
      <p:sp>
        <p:nvSpPr>
          <p:cNvPr id="177" name="Google Shape;177;p2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dirty="0"/>
              <a:t>Definiujemy dwie odległości (</a:t>
            </a:r>
            <a:r>
              <a:rPr lang="en" sz="1600" i="1" dirty="0"/>
              <a:t>wartość liczbową, która informuje jak dwa parametry bardzo się różnią</a:t>
            </a:r>
            <a:r>
              <a:rPr lang="en" sz="1600" dirty="0"/>
              <a:t>)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b="1" dirty="0"/>
              <a:t>D</a:t>
            </a:r>
            <a:r>
              <a:rPr lang="en" sz="1600" b="1" baseline="-25000" dirty="0"/>
              <a:t>C </a:t>
            </a:r>
            <a:r>
              <a:rPr lang="en" sz="1600" b="1" dirty="0"/>
              <a:t>- </a:t>
            </a:r>
            <a:r>
              <a:rPr lang="en" sz="1600" dirty="0"/>
              <a:t>różnica w zawartości pomiędzy dwoma obrazkami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" sz="1600" b="1" dirty="0"/>
              <a:t>D</a:t>
            </a:r>
            <a:r>
              <a:rPr lang="en" sz="1600" b="1" baseline="-25000" dirty="0"/>
              <a:t>S </a:t>
            </a:r>
            <a:r>
              <a:rPr lang="en" sz="1600" b="1" dirty="0"/>
              <a:t>- </a:t>
            </a:r>
            <a:r>
              <a:rPr lang="en" sz="1600" dirty="0"/>
              <a:t>różnica w stylach pomiędzy dwoma obrazkami</a:t>
            </a:r>
            <a:endParaRPr sz="16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 dirty="0"/>
              <a:t>Następnie tworzymy trzecie zdjęcie (zdjęcie/obrazek wejściowy) i przekształcamy je, aby minimalizować </a:t>
            </a:r>
            <a:r>
              <a:rPr lang="en" sz="1600" b="1" dirty="0"/>
              <a:t>D</a:t>
            </a:r>
            <a:r>
              <a:rPr lang="en" sz="1600" b="1" baseline="-25000" dirty="0"/>
              <a:t>C </a:t>
            </a:r>
            <a:r>
              <a:rPr lang="en" sz="1600" dirty="0"/>
              <a:t>oraz</a:t>
            </a:r>
            <a:r>
              <a:rPr lang="en" sz="1600" b="1" dirty="0"/>
              <a:t> D</a:t>
            </a:r>
            <a:r>
              <a:rPr lang="en" sz="1600" b="1" baseline="-25000" dirty="0"/>
              <a:t>S </a:t>
            </a:r>
            <a:r>
              <a:rPr lang="en" sz="1600" dirty="0"/>
              <a:t>jednocześnie</a:t>
            </a:r>
            <a:r>
              <a:rPr lang="en" sz="1600" b="1" dirty="0"/>
              <a:t>.</a:t>
            </a:r>
            <a:endParaRPr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 baseline="-25000"/>
              <a:t>C</a:t>
            </a:r>
            <a:r>
              <a:rPr lang="en"/>
              <a:t> - różnica w zawartości (</a:t>
            </a:r>
            <a:r>
              <a:rPr lang="en" i="1"/>
              <a:t>content loss</a:t>
            </a:r>
            <a:r>
              <a:rPr lang="en"/>
              <a:t>)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“Rekonstrukcja obrazu w przypadku wyższych warstw sieci neuronowych pozwala na zachowanie cech zawartości, gdzie w przypadku niższych warstw dokładnej zawartości obrazu.” [2]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Po przejściu przez </a:t>
            </a:r>
            <a:r>
              <a:rPr lang="en" sz="1400" b="1"/>
              <a:t>warstwy konwolucji</a:t>
            </a:r>
            <a:r>
              <a:rPr lang="en" sz="1400"/>
              <a:t> i </a:t>
            </a:r>
            <a:r>
              <a:rPr lang="en" sz="1400" b="1"/>
              <a:t>poolingu</a:t>
            </a:r>
            <a:r>
              <a:rPr lang="en" sz="1400"/>
              <a:t>, możemy zdefiniować </a:t>
            </a:r>
            <a:r>
              <a:rPr lang="en" sz="1400" b="1"/>
              <a:t>funkcję straty</a:t>
            </a:r>
            <a:r>
              <a:rPr lang="en" sz="1400"/>
              <a:t>, porównując </a:t>
            </a:r>
            <a:r>
              <a:rPr lang="en" sz="1400" b="1"/>
              <a:t>różnicę </a:t>
            </a:r>
            <a:r>
              <a:rPr lang="en" sz="1400"/>
              <a:t>pomiędzy </a:t>
            </a:r>
            <a:r>
              <a:rPr lang="en" sz="1400" b="1"/>
              <a:t>wartościami </a:t>
            </a:r>
            <a:r>
              <a:rPr lang="en" sz="1400"/>
              <a:t>ze </a:t>
            </a:r>
            <a:r>
              <a:rPr lang="en" sz="1400" b="1"/>
              <a:t>zdjęcia wejściowego</a:t>
            </a:r>
            <a:r>
              <a:rPr lang="en" sz="1400"/>
              <a:t>, a </a:t>
            </a:r>
            <a:r>
              <a:rPr lang="en" sz="1400" b="1"/>
              <a:t>zdjęciem wynikowym</a:t>
            </a:r>
            <a:r>
              <a:rPr lang="en" sz="1400"/>
              <a:t>.</a:t>
            </a:r>
            <a:endParaRPr sz="1400"/>
          </a:p>
        </p:txBody>
      </p:sp>
      <p:sp>
        <p:nvSpPr>
          <p:cNvPr id="184" name="Google Shape;184;p24"/>
          <p:cNvSpPr txBox="1"/>
          <p:nvPr/>
        </p:nvSpPr>
        <p:spPr>
          <a:xfrm>
            <a:off x="6342425" y="1835375"/>
            <a:ext cx="2819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5" name="Google Shape;1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913" y="2660550"/>
            <a:ext cx="3700225" cy="19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 baseline="-25000"/>
              <a:t>S</a:t>
            </a:r>
            <a:r>
              <a:rPr lang="en"/>
              <a:t> - różnica w stylach (</a:t>
            </a:r>
            <a:r>
              <a:rPr lang="en" i="1"/>
              <a:t>style loss</a:t>
            </a:r>
            <a:r>
              <a:rPr lang="en"/>
              <a:t>)</a:t>
            </a:r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body" idx="1"/>
          </p:nvPr>
        </p:nvSpPr>
        <p:spPr>
          <a:xfrm>
            <a:off x="311700" y="1148450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 przypadku porównywania stylu, istotne dla nas jest zdefiniowanie </a:t>
            </a:r>
            <a:r>
              <a:rPr lang="en" sz="1400" b="1"/>
              <a:t>dodatkowych właściwości</a:t>
            </a:r>
            <a:r>
              <a:rPr lang="en" sz="1400"/>
              <a:t>, które pozwolą nam na </a:t>
            </a:r>
            <a:r>
              <a:rPr lang="en" sz="1400" b="1"/>
              <a:t>zmierzenie różnicy</a:t>
            </a:r>
            <a:r>
              <a:rPr lang="en" sz="1400"/>
              <a:t> między </a:t>
            </a:r>
            <a:r>
              <a:rPr lang="en" sz="1400" b="1"/>
              <a:t>stylem obrazka docelowego</a:t>
            </a:r>
            <a:r>
              <a:rPr lang="en" sz="1400"/>
              <a:t> i </a:t>
            </a:r>
            <a:r>
              <a:rPr lang="en" sz="1400" b="1"/>
              <a:t>obrazka ze zdefiniowanym stylem</a:t>
            </a:r>
            <a:r>
              <a:rPr lang="en" sz="1400"/>
              <a:t>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Do tego posłużymy się tzw. </a:t>
            </a:r>
            <a:r>
              <a:rPr lang="en" sz="1400" b="1"/>
              <a:t>“Gram matrix”. </a:t>
            </a:r>
            <a:r>
              <a:rPr lang="en" sz="1400"/>
              <a:t>Wymnożenie macierzy z poprzedniego kroku z transponowaną zawartością macierzy, co pozwala nam na zdefiniowanie funkcji straty w kryterium stylu stylu.</a:t>
            </a:r>
            <a:endParaRPr sz="1400"/>
          </a:p>
        </p:txBody>
      </p:sp>
      <p:pic>
        <p:nvPicPr>
          <p:cNvPr id="192" name="Google Shape;1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575" y="2790625"/>
            <a:ext cx="2006974" cy="199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9150" y="2790625"/>
            <a:ext cx="1918666" cy="199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Trening sieci neuronowej</a:t>
            </a:r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pl-PL" sz="1400" dirty="0">
                <a:effectLst/>
                <a:latin typeface="Segoe UI" panose="020B0502040204020203" pitchFamily="34" charset="0"/>
              </a:rPr>
              <a:t>Sieć neuronowa szkolona jest w zadaniu </a:t>
            </a:r>
            <a:r>
              <a:rPr lang="pl-PL" sz="1400" b="1" dirty="0">
                <a:effectLst/>
                <a:latin typeface="Segoe UI" panose="020B0502040204020203" pitchFamily="34" charset="0"/>
              </a:rPr>
              <a:t>minimalizacji</a:t>
            </a:r>
            <a:r>
              <a:rPr lang="pl-PL" sz="1400" dirty="0">
                <a:effectLst/>
                <a:latin typeface="Segoe UI" panose="020B0502040204020203" pitchFamily="34" charset="0"/>
              </a:rPr>
              <a:t> </a:t>
            </a:r>
            <a:r>
              <a:rPr lang="pl-PL" sz="1400" b="1" dirty="0">
                <a:effectLst/>
                <a:latin typeface="Segoe UI" panose="020B0502040204020203" pitchFamily="34" charset="0"/>
              </a:rPr>
              <a:t>błędu</a:t>
            </a:r>
            <a:r>
              <a:rPr lang="pl-PL" sz="1400" dirty="0">
                <a:effectLst/>
                <a:latin typeface="Segoe UI" panose="020B0502040204020203" pitchFamily="34" charset="0"/>
              </a:rPr>
              <a:t> </a:t>
            </a:r>
            <a:r>
              <a:rPr lang="pl-PL" sz="1400" b="1" dirty="0">
                <a:effectLst/>
                <a:latin typeface="Segoe UI" panose="020B0502040204020203" pitchFamily="34" charset="0"/>
              </a:rPr>
              <a:t>straty</a:t>
            </a:r>
            <a:r>
              <a:rPr lang="pl-PL" sz="1400" dirty="0">
                <a:effectLst/>
                <a:latin typeface="Segoe UI" panose="020B0502040204020203" pitchFamily="34" charset="0"/>
              </a:rPr>
              <a:t> </a:t>
            </a:r>
            <a:r>
              <a:rPr lang="pl-PL" sz="1400" b="1" dirty="0">
                <a:effectLst/>
                <a:latin typeface="Segoe UI" panose="020B0502040204020203" pitchFamily="34" charset="0"/>
              </a:rPr>
              <a:t>zawartości</a:t>
            </a:r>
            <a:r>
              <a:rPr lang="pl-PL" sz="1400" dirty="0">
                <a:effectLst/>
                <a:latin typeface="Segoe UI" panose="020B0502040204020203" pitchFamily="34" charset="0"/>
              </a:rPr>
              <a:t> oraz </a:t>
            </a:r>
            <a:r>
              <a:rPr lang="pl-PL" sz="1400" b="1" dirty="0">
                <a:effectLst/>
                <a:latin typeface="Segoe UI" panose="020B0502040204020203" pitchFamily="34" charset="0"/>
              </a:rPr>
              <a:t>stylu</a:t>
            </a:r>
            <a:r>
              <a:rPr lang="pl-PL" sz="1400" dirty="0">
                <a:effectLst/>
                <a:latin typeface="Segoe UI" panose="020B0502040204020203" pitchFamily="34" charset="0"/>
              </a:rPr>
              <a:t>.</a:t>
            </a:r>
            <a:endParaRPr lang="pl-PL" sz="1400" dirty="0">
              <a:effectLst/>
              <a:latin typeface="Arial" panose="020B0604020202020204" pitchFamily="34" charset="0"/>
            </a:endParaRPr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8932" y="1906375"/>
            <a:ext cx="2946126" cy="263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Otrzymujemy rezultat</a:t>
            </a: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00" y="1213700"/>
            <a:ext cx="8574801" cy="308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Deep-fake oraz fake news</a:t>
            </a:r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Samo słowo </a:t>
            </a:r>
            <a:r>
              <a:rPr lang="en" sz="1300" b="1" i="1">
                <a:solidFill>
                  <a:srgbClr val="282828"/>
                </a:solidFill>
                <a:highlight>
                  <a:srgbClr val="FFFFFF"/>
                </a:highlight>
              </a:rPr>
              <a:t>deepfake</a:t>
            </a:r>
            <a:r>
              <a:rPr lang="en" sz="1300" b="1">
                <a:solidFill>
                  <a:srgbClr val="282828"/>
                </a:solidFill>
                <a:highlight>
                  <a:srgbClr val="FFFFFF"/>
                </a:highlight>
              </a:rPr>
              <a:t> </a:t>
            </a: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pochodzi od dwóch angielskich zwrotów: </a:t>
            </a:r>
            <a:r>
              <a:rPr lang="en" sz="1300" i="1">
                <a:solidFill>
                  <a:srgbClr val="282828"/>
                </a:solidFill>
                <a:highlight>
                  <a:srgbClr val="FFFFFF"/>
                </a:highlight>
              </a:rPr>
              <a:t>deep</a:t>
            </a: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 </a:t>
            </a:r>
            <a:r>
              <a:rPr lang="en" sz="1300" i="1">
                <a:solidFill>
                  <a:srgbClr val="282828"/>
                </a:solidFill>
                <a:highlight>
                  <a:srgbClr val="FFFFFF"/>
                </a:highlight>
              </a:rPr>
              <a:t>learning</a:t>
            </a: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 (głębokie uczenie) oraz </a:t>
            </a:r>
            <a:r>
              <a:rPr lang="en" sz="1300" b="1" i="1">
                <a:solidFill>
                  <a:srgbClr val="282828"/>
                </a:solidFill>
                <a:highlight>
                  <a:srgbClr val="FFFFFF"/>
                </a:highlight>
              </a:rPr>
              <a:t>fake</a:t>
            </a:r>
            <a:r>
              <a:rPr lang="en" sz="1300" b="1">
                <a:solidFill>
                  <a:srgbClr val="282828"/>
                </a:solidFill>
                <a:highlight>
                  <a:srgbClr val="FFFFFF"/>
                </a:highlight>
              </a:rPr>
              <a:t> </a:t>
            </a: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(fałsz, podróbka). I już to dobrze tłumaczy, czym jest </a:t>
            </a:r>
            <a:r>
              <a:rPr lang="en" sz="1300" b="1">
                <a:solidFill>
                  <a:srgbClr val="282828"/>
                </a:solidFill>
                <a:highlight>
                  <a:srgbClr val="FFFFFF"/>
                </a:highlight>
              </a:rPr>
              <a:t>deepfake </a:t>
            </a:r>
            <a:r>
              <a:rPr lang="en" sz="1300">
                <a:solidFill>
                  <a:srgbClr val="282828"/>
                </a:solidFill>
                <a:highlight>
                  <a:srgbClr val="FFFFFF"/>
                </a:highlight>
              </a:rPr>
              <a:t>– obróbką dźwięku i obrazu, która ma na celu utworzenie fałszywych obrazów i dźwięków przy użyciu technik z zakresu sztucznej inteligencji. [3]</a:t>
            </a:r>
            <a:endParaRPr/>
          </a:p>
        </p:txBody>
      </p:sp>
      <p:pic>
        <p:nvPicPr>
          <p:cNvPr id="213" name="Google Shape;21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875" y="2242963"/>
            <a:ext cx="3299101" cy="16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0449" y="2338123"/>
            <a:ext cx="3142200" cy="153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Literatura i zasoby</a:t>
            </a:r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https://www.ibm.com/pl-pl/cloud/learn/neural-networks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[2]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https://arxiv.org/pdf/1511.08458.pdf</a:t>
            </a:r>
            <a:r>
              <a:rPr lang="en"/>
              <a:t>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[3]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https://mitsmr.pl/b/co-to-jest-deepfake/PqAu1X2m1#:~:text=Samo%20s%C5%82owo%20deepfake%20pochodzi%20od,technik%20z%20zakresu%20sztucznej%20inteligencji</a:t>
            </a:r>
            <a:r>
              <a:rPr lang="en"/>
              <a:t>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6B713A-A250-31D8-34E2-FB37CD6A3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24" y="1014518"/>
            <a:ext cx="3330552" cy="33305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AD8E5D-F94A-DD65-3CA8-46A46A7DEC2E}"/>
              </a:ext>
            </a:extLst>
          </p:cNvPr>
          <p:cNvSpPr/>
          <p:nvPr/>
        </p:nvSpPr>
        <p:spPr>
          <a:xfrm>
            <a:off x="3973384" y="2479739"/>
            <a:ext cx="4839786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l-PL" sz="20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HTTPS://DATASCIENCE.VOYAGER.PL</a:t>
            </a:r>
            <a:endParaRPr lang="en-US" sz="2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2765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Opis prezentacji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Czym jest transfer stylu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🤔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Sieć neuronowa ?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😮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Konwolucje i pooling - sieci dla obrazów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😮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Błąd zawartości i błąd stylu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🤔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Wynik przetwarzania stylu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😮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Czym jest deep-fake ? Hmm … </a:t>
            </a:r>
            <a:r>
              <a:rPr lang="en" sz="12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🤔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Czym jest transfer stylu?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body" idx="1"/>
          </p:nvPr>
        </p:nvSpPr>
        <p:spPr>
          <a:xfrm>
            <a:off x="311700" y="1051223"/>
            <a:ext cx="85206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l-PL" sz="1100" dirty="0">
                <a:effectLst/>
                <a:latin typeface="Segoe UI" panose="020B0502040204020203" pitchFamily="34" charset="0"/>
              </a:rPr>
              <a:t>Celem transferu stylu jest naniesienie na pewien obraz źródłowy charakterystycznych cech pochodzących z tzw. obrazu odniesienia. Na skutek operacji tej powstaje nowa reprezentacja - łącząca w sobie cechy obu źródeł i sprawiająca wrażenie, że pochodzą one z tego samego miejsca i czasu lub są tego samego autora.</a:t>
            </a:r>
            <a:endParaRPr sz="1100" dirty="0"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8825" y="2105850"/>
            <a:ext cx="2374451" cy="237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05838"/>
            <a:ext cx="2374450" cy="237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>
            <a:off x="2768700" y="3123425"/>
            <a:ext cx="345300" cy="339300"/>
          </a:xfrm>
          <a:prstGeom prst="mathPlus">
            <a:avLst>
              <a:gd name="adj1" fmla="val 2352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5798100" y="3196175"/>
            <a:ext cx="315000" cy="1938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8225" y="2105850"/>
            <a:ext cx="2374450" cy="237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/>
        </p:nvSpPr>
        <p:spPr>
          <a:xfrm>
            <a:off x="65825" y="4480300"/>
            <a:ext cx="286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Obraz źródłowy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2892900" y="4480300"/>
            <a:ext cx="312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Obraz odniesienia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6358350" y="4480300"/>
            <a:ext cx="2254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Rezultat transferu stylu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stylu w ramach Nocy Naukowców 2022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l-PL" sz="1600" dirty="0"/>
              <a:t>Do </a:t>
            </a:r>
            <a:r>
              <a:rPr lang="en" sz="1600" dirty="0"/>
              <a:t>transferu stylu skorzystaliśmy z “</a:t>
            </a:r>
            <a:r>
              <a:rPr lang="en" sz="1600" i="1" u="sng" dirty="0">
                <a:solidFill>
                  <a:srgbClr val="4A86E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NEURAL TRANSFER USING PYTORCH</a:t>
            </a:r>
            <a:r>
              <a:rPr lang="en" sz="1600" dirty="0"/>
              <a:t>”. 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Czyli w praktyce, skorzystaliśmy z </a:t>
            </a:r>
            <a:r>
              <a:rPr lang="en" sz="1600" b="1" dirty="0"/>
              <a:t>sieci neuronowej</a:t>
            </a:r>
            <a:r>
              <a:rPr lang="en" sz="1600" dirty="0"/>
              <a:t>, dla której staraliśmy się </a:t>
            </a:r>
            <a:r>
              <a:rPr lang="en" sz="1600" b="1" dirty="0"/>
              <a:t>zminimalizować</a:t>
            </a:r>
            <a:r>
              <a:rPr lang="en" sz="1600" dirty="0"/>
              <a:t> </a:t>
            </a:r>
            <a:r>
              <a:rPr lang="en" sz="1600" b="1" dirty="0"/>
              <a:t>błąd różnicy</a:t>
            </a:r>
            <a:r>
              <a:rPr lang="en" sz="1600" dirty="0"/>
              <a:t> w </a:t>
            </a:r>
            <a:r>
              <a:rPr lang="en" sz="1600" b="1" dirty="0"/>
              <a:t>zawartości</a:t>
            </a:r>
            <a:r>
              <a:rPr lang="en" sz="1600" dirty="0"/>
              <a:t> i </a:t>
            </a:r>
            <a:r>
              <a:rPr lang="en" sz="1600" b="1" dirty="0"/>
              <a:t>różnicy</a:t>
            </a:r>
            <a:r>
              <a:rPr lang="en" sz="1600" dirty="0"/>
              <a:t> </a:t>
            </a:r>
            <a:r>
              <a:rPr lang="en" sz="1600" b="1" dirty="0"/>
              <a:t>w stylach</a:t>
            </a:r>
            <a:r>
              <a:rPr lang="en" sz="1600" dirty="0"/>
              <a:t> pomiędzy dwoma obrazkami.</a:t>
            </a:r>
            <a:endParaRPr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dirty="0"/>
              <a:t>S</a:t>
            </a:r>
            <a:r>
              <a:rPr lang="en" dirty="0"/>
              <a:t>ieć neuronowa</a:t>
            </a:r>
            <a:endParaRPr dirty="0"/>
          </a:p>
        </p:txBody>
      </p:sp>
      <p:sp>
        <p:nvSpPr>
          <p:cNvPr id="118" name="Google Shape;118;p1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54090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b="1" dirty="0"/>
              <a:t>Sieci neuronowe</a:t>
            </a:r>
            <a:r>
              <a:rPr lang="en" sz="1400" dirty="0"/>
              <a:t> odzwierciedlają zachowanie ludzkiego mózgu, umożliwiając programom komputerowym </a:t>
            </a:r>
            <a:r>
              <a:rPr lang="en" sz="1400" b="1" dirty="0"/>
              <a:t>rozpoznawanie wzorców</a:t>
            </a:r>
            <a:r>
              <a:rPr lang="en" sz="1400" dirty="0"/>
              <a:t> i rozwiązywanie typowych problemów w dziedzinach sztucznej inteligencji, uczenia maszynowego i głębokiego uczenia. [1]</a:t>
            </a:r>
            <a:endParaRPr lang="pl-PL" sz="1400"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lang="pl-PL" sz="1400" dirty="0"/>
          </a:p>
          <a:p>
            <a:pPr marL="0" indent="0">
              <a:spcAft>
                <a:spcPts val="1200"/>
              </a:spcAft>
              <a:buNone/>
            </a:pPr>
            <a:endParaRPr lang="pl-PL" sz="1600" dirty="0">
              <a:effectLst/>
              <a:latin typeface="Segoe UI" panose="020B0502040204020203" pitchFamily="34" charset="0"/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pl-PL" sz="1600" dirty="0">
                <a:effectLst/>
                <a:latin typeface="Segoe UI" panose="020B0502040204020203" pitchFamily="34" charset="0"/>
              </a:rPr>
              <a:t>„</a:t>
            </a:r>
            <a:r>
              <a:rPr lang="pl-PL" sz="1600" dirty="0">
                <a:latin typeface="Segoe UI" panose="020B0502040204020203" pitchFamily="34" charset="0"/>
              </a:rPr>
              <a:t>W praktyce </a:t>
            </a:r>
            <a:r>
              <a:rPr lang="pl-PL" sz="1600" dirty="0">
                <a:effectLst/>
                <a:latin typeface="Segoe UI" panose="020B0502040204020203" pitchFamily="34" charset="0"/>
              </a:rPr>
              <a:t>jest to pewna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wysoce uproszczona</a:t>
            </a:r>
            <a:r>
              <a:rPr lang="pl-PL" sz="1600" dirty="0">
                <a:effectLst/>
                <a:latin typeface="Segoe UI" panose="020B0502040204020203" pitchFamily="34" charset="0"/>
              </a:rPr>
              <a:t>,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cyfrowa</a:t>
            </a:r>
            <a:r>
              <a:rPr lang="pl-PL" sz="1600" dirty="0">
                <a:effectLst/>
                <a:latin typeface="Segoe UI" panose="020B0502040204020203" pitchFamily="34" charset="0"/>
              </a:rPr>
              <a:t>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wersja</a:t>
            </a:r>
            <a:r>
              <a:rPr lang="pl-PL" sz="1600" dirty="0">
                <a:effectLst/>
                <a:latin typeface="Segoe UI" panose="020B0502040204020203" pitchFamily="34" charset="0"/>
              </a:rPr>
              <a:t>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ludzkiego mózgu</a:t>
            </a:r>
            <a:r>
              <a:rPr lang="pl-PL" sz="1600" dirty="0">
                <a:effectLst/>
                <a:latin typeface="Segoe UI" panose="020B0502040204020203" pitchFamily="34" charset="0"/>
              </a:rPr>
              <a:t>, która stara się go zamodelować w sposób zrozumiały dla współczesnych komputerów.</a:t>
            </a:r>
            <a:br>
              <a:rPr lang="pl-PL" sz="1600" dirty="0">
                <a:effectLst/>
                <a:latin typeface="Segoe UI" panose="020B0502040204020203" pitchFamily="34" charset="0"/>
              </a:rPr>
            </a:br>
            <a:br>
              <a:rPr lang="pl-PL" sz="1600" dirty="0">
                <a:effectLst/>
                <a:latin typeface="Segoe UI" panose="020B0502040204020203" pitchFamily="34" charset="0"/>
              </a:rPr>
            </a:br>
            <a:r>
              <a:rPr lang="pl-PL" sz="1600" dirty="0">
                <a:effectLst/>
                <a:latin typeface="Segoe UI" panose="020B0502040204020203" pitchFamily="34" charset="0"/>
              </a:rPr>
              <a:t>Sieci neuronowe starają się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odzwierciedlić</a:t>
            </a:r>
            <a:r>
              <a:rPr lang="pl-PL" sz="1600" dirty="0">
                <a:effectLst/>
                <a:latin typeface="Segoe UI" panose="020B0502040204020203" pitchFamily="34" charset="0"/>
              </a:rPr>
              <a:t>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zachowanie</a:t>
            </a:r>
            <a:r>
              <a:rPr lang="pl-PL" sz="1600" dirty="0">
                <a:effectLst/>
                <a:latin typeface="Segoe UI" panose="020B0502040204020203" pitchFamily="34" charset="0"/>
              </a:rPr>
              <a:t>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ludzkiego</a:t>
            </a:r>
            <a:r>
              <a:rPr lang="pl-PL" sz="1600" dirty="0">
                <a:effectLst/>
                <a:latin typeface="Segoe UI" panose="020B0502040204020203" pitchFamily="34" charset="0"/>
              </a:rPr>
              <a:t>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mózgu</a:t>
            </a:r>
            <a:r>
              <a:rPr lang="pl-PL" sz="1600" dirty="0">
                <a:effectLst/>
                <a:latin typeface="Segoe UI" panose="020B0502040204020203" pitchFamily="34" charset="0"/>
              </a:rPr>
              <a:t>, czasami nawet </a:t>
            </a:r>
            <a:r>
              <a:rPr lang="pl-PL" sz="1600" b="1" dirty="0">
                <a:effectLst/>
                <a:latin typeface="Segoe UI" panose="020B0502040204020203" pitchFamily="34" charset="0"/>
              </a:rPr>
              <a:t>przewyższając</a:t>
            </a:r>
            <a:r>
              <a:rPr lang="pl-PL" sz="1600" dirty="0">
                <a:effectLst/>
                <a:latin typeface="Segoe UI" panose="020B0502040204020203" pitchFamily="34" charset="0"/>
              </a:rPr>
              <a:t> jego możliwości (</a:t>
            </a:r>
            <a:r>
              <a:rPr lang="pl-PL" sz="1600" i="1" dirty="0">
                <a:effectLst/>
                <a:latin typeface="Segoe UI" panose="020B0502040204020203" pitchFamily="34" charset="0"/>
              </a:rPr>
              <a:t>np</a:t>
            </a:r>
            <a:r>
              <a:rPr lang="pl-PL" sz="1600" dirty="0">
                <a:effectLst/>
                <a:latin typeface="Segoe UI" panose="020B0502040204020203" pitchFamily="34" charset="0"/>
              </a:rPr>
              <a:t>. </a:t>
            </a:r>
            <a:r>
              <a:rPr lang="pl-PL" sz="1600" i="1" dirty="0">
                <a:effectLst/>
                <a:latin typeface="Segoe UI" panose="020B0502040204020203" pitchFamily="34" charset="0"/>
              </a:rPr>
              <a:t>rozpoznawanie twarzy)</a:t>
            </a:r>
            <a:r>
              <a:rPr lang="pl-PL" sz="1800" dirty="0">
                <a:effectLst/>
                <a:latin typeface="Segoe UI" panose="020B0502040204020203" pitchFamily="34" charset="0"/>
              </a:rPr>
              <a:t>"</a:t>
            </a:r>
            <a:endParaRPr lang="pl-PL" sz="1800" dirty="0"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400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7EF3E62-5888-A87D-37B1-D1FEB23E080D}"/>
              </a:ext>
            </a:extLst>
          </p:cNvPr>
          <p:cNvCxnSpPr/>
          <p:nvPr/>
        </p:nvCxnSpPr>
        <p:spPr>
          <a:xfrm>
            <a:off x="2887980" y="2308860"/>
            <a:ext cx="0" cy="3771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Google has mapped a piece of human brain in the most detail ...">
            <a:extLst>
              <a:ext uri="{FF2B5EF4-FFF2-40B4-BE49-F238E27FC236}">
                <a16:creationId xmlns:a16="http://schemas.microsoft.com/office/drawing/2014/main" id="{58740ACC-A5F2-3B63-FACF-960152527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4800" y="277375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154630-DDE1-9D70-7CBA-3B0B42BD3742}"/>
              </a:ext>
            </a:extLst>
          </p:cNvPr>
          <p:cNvSpPr txBox="1"/>
          <p:nvPr/>
        </p:nvSpPr>
        <p:spPr>
          <a:xfrm>
            <a:off x="6221976" y="2189678"/>
            <a:ext cx="2512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b="1" i="1" dirty="0"/>
              <a:t>Fragment mózgu człowieka</a:t>
            </a:r>
          </a:p>
        </p:txBody>
      </p:sp>
      <p:pic>
        <p:nvPicPr>
          <p:cNvPr id="1028" name="Picture 4" descr="Czego się AI nie nauczy, tego Terminator nie będzie umiał">
            <a:extLst>
              <a:ext uri="{FF2B5EF4-FFF2-40B4-BE49-F238E27FC236}">
                <a16:creationId xmlns:a16="http://schemas.microsoft.com/office/drawing/2014/main" id="{11483647-7852-0077-3350-D465F631F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8860" y="3099143"/>
            <a:ext cx="3025140" cy="17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Architektura </a:t>
            </a:r>
            <a:r>
              <a:rPr lang="pl-PL" dirty="0"/>
              <a:t>głębokiej </a:t>
            </a:r>
            <a:r>
              <a:rPr lang="en" dirty="0"/>
              <a:t>sieci neuronowej</a:t>
            </a:r>
            <a:endParaRPr dirty="0"/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51870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Sieci neuronowe składają się z wielu warstw: </a:t>
            </a:r>
            <a:r>
              <a:rPr lang="en" sz="1400" b="1"/>
              <a:t>warstwy wejściowej, wielu ukrytych warstw oraz warstwy wynikowej.</a:t>
            </a:r>
            <a:endParaRPr sz="1400"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Każdy neuron wykonuje mnożenie wektorowe wartości podanych na wejściu neuronu przez wagi przypisane poszczególnym wartościom.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Dodatkowo, na wyjściu neuronu wykonywana jest jedna z funkcji “aktywacyjnych”.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/>
              <a:t>* </a:t>
            </a:r>
            <a:r>
              <a:rPr lang="en" sz="1000" u="sng">
                <a:solidFill>
                  <a:schemeClr val="hlink"/>
                </a:solidFill>
                <a:hlinkClick r:id="rId3"/>
              </a:rPr>
              <a:t>https://www.ibm.com/pl-pl/cloud/learn/neural-networks</a:t>
            </a:r>
            <a:r>
              <a:rPr lang="en" sz="1000"/>
              <a:t> [1]</a:t>
            </a:r>
            <a:endParaRPr sz="1000"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799" y="1229874"/>
            <a:ext cx="3192500" cy="221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7" y="2662275"/>
            <a:ext cx="4484025" cy="86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330988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Przykłady funkcji aktywacyjnych</a:t>
            </a:r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1"/>
          </p:nvPr>
        </p:nvSpPr>
        <p:spPr>
          <a:xfrm>
            <a:off x="330988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Najbardziej popularne funkcje aktywacyjne:</a:t>
            </a:r>
            <a:br>
              <a:rPr lang="en"/>
            </a:br>
            <a:r>
              <a:rPr lang="en"/>
              <a:t>	</a:t>
            </a:r>
            <a:br>
              <a:rPr lang="en" sz="1400" b="1"/>
            </a:br>
            <a:endParaRPr sz="1400" b="1"/>
          </a:p>
        </p:txBody>
      </p:sp>
      <p:pic>
        <p:nvPicPr>
          <p:cNvPr id="134" name="Google Shape;13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988" y="1838100"/>
            <a:ext cx="1625025" cy="14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292400" y="3315525"/>
            <a:ext cx="170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ReLU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41588" y="1909802"/>
            <a:ext cx="1702200" cy="126002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/>
          <p:nvPr/>
        </p:nvSpPr>
        <p:spPr>
          <a:xfrm>
            <a:off x="2541588" y="3315525"/>
            <a:ext cx="153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Tanh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4048" y="1838100"/>
            <a:ext cx="2060264" cy="140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5357713" y="3315525"/>
            <a:ext cx="127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oboto"/>
                <a:ea typeface="Roboto"/>
                <a:cs typeface="Roboto"/>
                <a:sym typeface="Roboto"/>
              </a:rPr>
              <a:t>Sigmoid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Konwolucje </a:t>
            </a:r>
            <a:r>
              <a:rPr lang="pl-PL" dirty="0"/>
              <a:t>w </a:t>
            </a:r>
            <a:r>
              <a:rPr lang="en" dirty="0"/>
              <a:t>sieci neuronowej</a:t>
            </a:r>
            <a:endParaRPr dirty="0"/>
          </a:p>
        </p:txBody>
      </p:sp>
      <p:sp>
        <p:nvSpPr>
          <p:cNvPr id="145" name="Google Shape;145;p20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363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Warstwy </a:t>
            </a:r>
            <a:r>
              <a:rPr lang="pl-PL" sz="1400" b="1" dirty="0"/>
              <a:t>przykładowej </a:t>
            </a:r>
            <a:r>
              <a:rPr lang="en" sz="1400" b="1" dirty="0"/>
              <a:t>konwolucyjnej sieci neuronowej:</a:t>
            </a:r>
            <a:endParaRPr sz="1400" b="1"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dirty="0"/>
              <a:t>Warstwa wejściowa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dirty="0"/>
              <a:t>Warstwa konwolucyjna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dirty="0"/>
              <a:t>Warstwa poolingu</a:t>
            </a:r>
            <a:endParaRPr sz="1400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dirty="0"/>
              <a:t>W pełni połączone warstwy [2]</a:t>
            </a:r>
            <a:endParaRPr sz="1400" dirty="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2275" y="1229872"/>
            <a:ext cx="4890026" cy="245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311700" y="4529250"/>
            <a:ext cx="5817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* </a:t>
            </a:r>
            <a:r>
              <a:rPr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https://arxiv.org/pdf/1511.08458.pdf</a:t>
            </a:r>
            <a:r>
              <a:rPr lang="en" sz="1000">
                <a:latin typeface="Roboto"/>
                <a:ea typeface="Roboto"/>
                <a:cs typeface="Roboto"/>
                <a:sym typeface="Roboto"/>
              </a:rPr>
              <a:t> [2]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Warstwa konwolucyjna</a:t>
            </a:r>
            <a:endParaRPr dirty="0"/>
          </a:p>
        </p:txBody>
      </p:sp>
      <p:sp>
        <p:nvSpPr>
          <p:cNvPr id="153" name="Google Shape;153;p21"/>
          <p:cNvSpPr txBox="1"/>
          <p:nvPr/>
        </p:nvSpPr>
        <p:spPr>
          <a:xfrm>
            <a:off x="329700" y="3028250"/>
            <a:ext cx="84846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Zaczynając od lewego górnego rogu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, wybieramy kwadrat o rozmiarze </a:t>
            </a: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 x </a:t>
            </a: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n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, gdzie n oznacza rozmiar </a:t>
            </a: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kernela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. Dla wyznaczonego fragmentu, dokonujemy </a:t>
            </a:r>
            <a:r>
              <a:rPr lang="en" b="1" dirty="0">
                <a:latin typeface="Roboto"/>
                <a:ea typeface="Roboto"/>
                <a:cs typeface="Roboto"/>
                <a:sym typeface="Roboto"/>
              </a:rPr>
              <a:t>mnożenia z kernelem</a:t>
            </a:r>
            <a:r>
              <a:rPr lang="en" dirty="0">
                <a:latin typeface="Roboto"/>
                <a:ea typeface="Roboto"/>
                <a:cs typeface="Roboto"/>
                <a:sym typeface="Roboto"/>
              </a:rPr>
              <a:t>, co można potraktować jako podsumowanie fragmentu macierzy.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latin typeface="Roboto"/>
                <a:ea typeface="Roboto"/>
                <a:cs typeface="Roboto"/>
                <a:sym typeface="Roboto"/>
              </a:rPr>
              <a:t>*kernel - macierz n x n wag, które są optymalizowane podczas treningu</a:t>
            </a:r>
            <a:endParaRPr sz="11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451450" y="4244150"/>
            <a:ext cx="599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5 * (-1) + 6 * 0 + 7 * (-1) + 5 * 0 + 5 * (-1) + 7 * 0 + 5 * (-1) + 6 * 0 + 7 * (-1) = </a:t>
            </a: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- 29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1"/>
          <p:cNvSpPr/>
          <p:nvPr/>
        </p:nvSpPr>
        <p:spPr>
          <a:xfrm>
            <a:off x="4679271" y="1787150"/>
            <a:ext cx="1421100" cy="422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1"/>
          <p:cNvSpPr txBox="1"/>
          <p:nvPr/>
        </p:nvSpPr>
        <p:spPr>
          <a:xfrm>
            <a:off x="2819063" y="2446325"/>
            <a:ext cx="1421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Kernel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451450" y="2641300"/>
            <a:ext cx="1946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Roboto"/>
                <a:ea typeface="Roboto"/>
                <a:cs typeface="Roboto"/>
                <a:sym typeface="Roboto"/>
              </a:rPr>
              <a:t>Macierz wejściowa</a:t>
            </a:r>
            <a:endParaRPr sz="1200"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6706400" y="2287300"/>
            <a:ext cx="6858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latin typeface="Roboto"/>
                <a:ea typeface="Roboto"/>
                <a:cs typeface="Roboto"/>
                <a:sym typeface="Roboto"/>
              </a:rPr>
              <a:t>Wynik </a:t>
            </a:r>
            <a:endParaRPr sz="11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9" name="Google Shape;15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478" y="1182872"/>
            <a:ext cx="2004325" cy="129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1520" y="1334513"/>
            <a:ext cx="1562480" cy="9900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2227" y="1476525"/>
            <a:ext cx="1074135" cy="70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A79613-02B0-0DA9-64E4-D96762ECBF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5443" y="31493"/>
            <a:ext cx="1585341" cy="1682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880</Words>
  <Application>Microsoft Office PowerPoint</Application>
  <PresentationFormat>On-screen Show (16:9)</PresentationFormat>
  <Paragraphs>81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Segoe UI</vt:lpstr>
      <vt:lpstr>Roboto</vt:lpstr>
      <vt:lpstr>Arial</vt:lpstr>
      <vt:lpstr>Geometric</vt:lpstr>
      <vt:lpstr>Transfer Stylu</vt:lpstr>
      <vt:lpstr>Opis prezentacji</vt:lpstr>
      <vt:lpstr>Czym jest transfer stylu?</vt:lpstr>
      <vt:lpstr>Transfer stylu w ramach Nocy Naukowców 2022</vt:lpstr>
      <vt:lpstr>Sieć neuronowa</vt:lpstr>
      <vt:lpstr>Architektura głębokiej sieci neuronowej</vt:lpstr>
      <vt:lpstr>Przykłady funkcji aktywacyjnych</vt:lpstr>
      <vt:lpstr>Konwolucje w sieci neuronowej</vt:lpstr>
      <vt:lpstr>Warstwa konwolucyjna</vt:lpstr>
      <vt:lpstr>Warstwa poolingu</vt:lpstr>
      <vt:lpstr>Podstawowe zasady działania</vt:lpstr>
      <vt:lpstr>DC - różnica w zawartości (content loss)</vt:lpstr>
      <vt:lpstr>DS - różnica w stylach (style loss)</vt:lpstr>
      <vt:lpstr>Trening sieci neuronowej</vt:lpstr>
      <vt:lpstr>Otrzymujemy rezultat</vt:lpstr>
      <vt:lpstr>Deep-fake oraz fake news</vt:lpstr>
      <vt:lpstr>Literatura i zasoby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Transfer Stylu</dc:title>
  <cp:lastModifiedBy>Ola Lewandowska</cp:lastModifiedBy>
  <cp:revision>22</cp:revision>
  <dcterms:modified xsi:type="dcterms:W3CDTF">2022-10-07T21:56:58Z</dcterms:modified>
</cp:coreProperties>
</file>